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36" r:id="rId15"/>
    <p:sldId id="327" r:id="rId16"/>
    <p:sldId id="334" r:id="rId17"/>
    <p:sldId id="337" r:id="rId18"/>
    <p:sldId id="340" r:id="rId19"/>
    <p:sldId id="338" r:id="rId20"/>
    <p:sldId id="339" r:id="rId21"/>
    <p:sldId id="345" r:id="rId22"/>
    <p:sldId id="344" r:id="rId23"/>
    <p:sldId id="261" r:id="rId24"/>
    <p:sldId id="341" r:id="rId25"/>
    <p:sldId id="346" r:id="rId26"/>
    <p:sldId id="347" r:id="rId27"/>
    <p:sldId id="348" r:id="rId28"/>
    <p:sldId id="350" r:id="rId29"/>
    <p:sldId id="352" r:id="rId30"/>
    <p:sldId id="353" r:id="rId31"/>
    <p:sldId id="354" r:id="rId32"/>
    <p:sldId id="351" r:id="rId33"/>
    <p:sldId id="342" r:id="rId34"/>
    <p:sldId id="356" r:id="rId35"/>
    <p:sldId id="357" r:id="rId36"/>
    <p:sldId id="359" r:id="rId37"/>
    <p:sldId id="358" r:id="rId38"/>
    <p:sldId id="360" r:id="rId39"/>
    <p:sldId id="355" r:id="rId40"/>
    <p:sldId id="362" r:id="rId41"/>
    <p:sldId id="364" r:id="rId42"/>
    <p:sldId id="361" r:id="rId43"/>
    <p:sldId id="343" r:id="rId44"/>
    <p:sldId id="365" r:id="rId45"/>
    <p:sldId id="366" r:id="rId46"/>
    <p:sldId id="297" r:id="rId47"/>
    <p:sldId id="367" r:id="rId48"/>
    <p:sldId id="368" r:id="rId49"/>
    <p:sldId id="369" r:id="rId50"/>
    <p:sldId id="27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2"/>
    <p:restoredTop sz="96197"/>
  </p:normalViewPr>
  <p:slideViewPr>
    <p:cSldViewPr snapToGrid="0">
      <p:cViewPr varScale="1">
        <p:scale>
          <a:sx n="110" d="100"/>
          <a:sy n="110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Recorrentes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F356D2FA-7F5B-5340-B670-6A6923AF07FF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BFF19823-0219-3D42-94F4-9F69B366213C}" type="parTrans" cxnId="{23ACF909-6D6B-214F-BF62-3C53AF9C9CF4}">
      <dgm:prSet/>
      <dgm:spPr/>
      <dgm:t>
        <a:bodyPr/>
        <a:lstStyle/>
        <a:p>
          <a:endParaRPr lang="pt-BR"/>
        </a:p>
      </dgm:t>
    </dgm:pt>
    <dgm:pt modelId="{58553283-066F-B945-B343-EF54FDFAD908}" type="sibTrans" cxnId="{23ACF909-6D6B-214F-BF62-3C53AF9C9CF4}">
      <dgm:prSet/>
      <dgm:spPr/>
      <dgm:t>
        <a:bodyPr/>
        <a:lstStyle/>
        <a:p>
          <a:endParaRPr lang="pt-BR"/>
        </a:p>
      </dgm:t>
    </dgm:pt>
    <dgm:pt modelId="{F741F310-0C2A-AC49-9F8B-958D6C3C3013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Adversárias</a:t>
          </a:r>
          <a:endParaRPr lang="en-US" dirty="0"/>
        </a:p>
      </dgm:t>
    </dgm:pt>
    <dgm:pt modelId="{6C7DC5AF-A4CF-FF45-8BA3-EE3624FC6DBD}" type="parTrans" cxnId="{01B6E6F0-57B8-8641-9F06-FE87D4FCEDE6}">
      <dgm:prSet/>
      <dgm:spPr/>
      <dgm:t>
        <a:bodyPr/>
        <a:lstStyle/>
        <a:p>
          <a:endParaRPr lang="pt-BR"/>
        </a:p>
      </dgm:t>
    </dgm:pt>
    <dgm:pt modelId="{DD87CF58-2F05-2446-871C-5B2C3C1D6E3D}" type="sibTrans" cxnId="{01B6E6F0-57B8-8641-9F06-FE87D4FCEDE6}">
      <dgm:prSet/>
      <dgm:spPr/>
      <dgm:t>
        <a:bodyPr/>
        <a:lstStyle/>
        <a:p>
          <a:endParaRPr lang="pt-BR"/>
        </a:p>
      </dgm:t>
    </dgm:pt>
    <dgm:pt modelId="{CA223912-E8F8-6149-8BA7-40B9EB98091A}">
      <dgm:prSet/>
      <dgm:spPr/>
      <dgm:t>
        <a:bodyPr/>
        <a:lstStyle/>
        <a:p>
          <a:r>
            <a:rPr lang="en-US" dirty="0"/>
            <a:t>Redes Autoencoders</a:t>
          </a:r>
        </a:p>
      </dgm:t>
    </dgm:pt>
    <dgm:pt modelId="{BF9C597D-38FF-1C4A-B79F-99001FFC0E54}" type="parTrans" cxnId="{64496CD6-4244-624C-A1CD-C80FEBD56B86}">
      <dgm:prSet/>
      <dgm:spPr/>
      <dgm:t>
        <a:bodyPr/>
        <a:lstStyle/>
        <a:p>
          <a:endParaRPr lang="pt-BR"/>
        </a:p>
      </dgm:t>
    </dgm:pt>
    <dgm:pt modelId="{577D5617-98CA-414C-890A-CDCB0F55F990}" type="sibTrans" cxnId="{64496CD6-4244-624C-A1CD-C80FEBD56B86}">
      <dgm:prSet/>
      <dgm:spPr/>
      <dgm:t>
        <a:bodyPr/>
        <a:lstStyle/>
        <a:p>
          <a:endParaRPr lang="pt-BR"/>
        </a:p>
      </dgm:t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7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7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7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7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7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7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7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7"/>
      <dgm:spPr/>
    </dgm:pt>
    <dgm:pt modelId="{AA11C26C-DED5-234A-BA3D-81D771F3D0D7}" type="pres">
      <dgm:prSet presAssocID="{BCCFC461-8F6C-6944-A5CF-3A0F3F1BA5AA}" presName="vert1" presStyleCnt="0"/>
      <dgm:spPr/>
    </dgm:pt>
    <dgm:pt modelId="{00B6B470-D9E0-E445-A247-65FA2386C276}" type="pres">
      <dgm:prSet presAssocID="{F356D2FA-7F5B-5340-B670-6A6923AF07FF}" presName="thickLine" presStyleLbl="alignNode1" presStyleIdx="4" presStyleCnt="7"/>
      <dgm:spPr/>
    </dgm:pt>
    <dgm:pt modelId="{10196758-CA41-EB45-BDE7-CA7AB4E37F06}" type="pres">
      <dgm:prSet presAssocID="{F356D2FA-7F5B-5340-B670-6A6923AF07FF}" presName="horz1" presStyleCnt="0"/>
      <dgm:spPr/>
    </dgm:pt>
    <dgm:pt modelId="{08CA33A9-126F-9F40-99CD-1CFDF66B3D09}" type="pres">
      <dgm:prSet presAssocID="{F356D2FA-7F5B-5340-B670-6A6923AF07FF}" presName="tx1" presStyleLbl="revTx" presStyleIdx="4" presStyleCnt="7"/>
      <dgm:spPr/>
    </dgm:pt>
    <dgm:pt modelId="{2F5BAB4E-F65B-CB46-95DB-64C6E9135342}" type="pres">
      <dgm:prSet presAssocID="{F356D2FA-7F5B-5340-B670-6A6923AF07FF}" presName="vert1" presStyleCnt="0"/>
      <dgm:spPr/>
    </dgm:pt>
    <dgm:pt modelId="{6B2A42F5-5D1B-2F49-8E8F-3ADCC9BA0345}" type="pres">
      <dgm:prSet presAssocID="{F741F310-0C2A-AC49-9F8B-958D6C3C3013}" presName="thickLine" presStyleLbl="alignNode1" presStyleIdx="5" presStyleCnt="7"/>
      <dgm:spPr/>
    </dgm:pt>
    <dgm:pt modelId="{F1E0C068-A971-CD48-96C4-F78E1DB0B549}" type="pres">
      <dgm:prSet presAssocID="{F741F310-0C2A-AC49-9F8B-958D6C3C3013}" presName="horz1" presStyleCnt="0"/>
      <dgm:spPr/>
    </dgm:pt>
    <dgm:pt modelId="{79905D6B-F3A1-2B4A-B47E-85BA61D7FBD2}" type="pres">
      <dgm:prSet presAssocID="{F741F310-0C2A-AC49-9F8B-958D6C3C3013}" presName="tx1" presStyleLbl="revTx" presStyleIdx="5" presStyleCnt="7"/>
      <dgm:spPr/>
    </dgm:pt>
    <dgm:pt modelId="{9824E54B-A32E-404D-B9AB-95801B711E26}" type="pres">
      <dgm:prSet presAssocID="{F741F310-0C2A-AC49-9F8B-958D6C3C3013}" presName="vert1" presStyleCnt="0"/>
      <dgm:spPr/>
    </dgm:pt>
    <dgm:pt modelId="{722AA345-D50A-5746-8C76-190479EAB99B}" type="pres">
      <dgm:prSet presAssocID="{CA223912-E8F8-6149-8BA7-40B9EB98091A}" presName="thickLine" presStyleLbl="alignNode1" presStyleIdx="6" presStyleCnt="7"/>
      <dgm:spPr/>
    </dgm:pt>
    <dgm:pt modelId="{01F47C11-F86A-6448-8F42-E8A0365B6337}" type="pres">
      <dgm:prSet presAssocID="{CA223912-E8F8-6149-8BA7-40B9EB98091A}" presName="horz1" presStyleCnt="0"/>
      <dgm:spPr/>
    </dgm:pt>
    <dgm:pt modelId="{5EAA7372-CD24-9E4B-913D-EA32A3EB4CED}" type="pres">
      <dgm:prSet presAssocID="{CA223912-E8F8-6149-8BA7-40B9EB98091A}" presName="tx1" presStyleLbl="revTx" presStyleIdx="6" presStyleCnt="7"/>
      <dgm:spPr/>
    </dgm:pt>
    <dgm:pt modelId="{325012BD-B450-F64A-AA0B-216AC85DF485}" type="pres">
      <dgm:prSet presAssocID="{CA223912-E8F8-6149-8BA7-40B9EB98091A}" presName="vert1" presStyleCnt="0"/>
      <dgm:spPr/>
    </dgm:pt>
  </dgm:ptLst>
  <dgm:cxnLst>
    <dgm:cxn modelId="{23ACF909-6D6B-214F-BF62-3C53AF9C9CF4}" srcId="{AEFDA71F-0163-4378-B9B1-248E0325FB12}" destId="{F356D2FA-7F5B-5340-B670-6A6923AF07FF}" srcOrd="4" destOrd="0" parTransId="{BFF19823-0219-3D42-94F4-9F69B366213C}" sibTransId="{58553283-066F-B945-B343-EF54FDFAD908}"/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F9C4FF3E-6002-A14F-8784-3023C2061DA1}" type="presOf" srcId="{CA223912-E8F8-6149-8BA7-40B9EB98091A}" destId="{5EAA7372-CD24-9E4B-913D-EA32A3EB4CED}" srcOrd="0" destOrd="0" presId="urn:microsoft.com/office/officeart/2008/layout/LinedList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ECF68B7A-8825-824B-85D6-B0DB91848BB2}" type="presOf" srcId="{F741F310-0C2A-AC49-9F8B-958D6C3C3013}" destId="{79905D6B-F3A1-2B4A-B47E-85BA61D7FBD2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6A5929BF-4223-5F41-B91F-6B24DB8CDBBA}" type="presOf" srcId="{F356D2FA-7F5B-5340-B670-6A6923AF07FF}" destId="{08CA33A9-126F-9F40-99CD-1CFDF66B3D09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64496CD6-4244-624C-A1CD-C80FEBD56B86}" srcId="{AEFDA71F-0163-4378-B9B1-248E0325FB12}" destId="{CA223912-E8F8-6149-8BA7-40B9EB98091A}" srcOrd="6" destOrd="0" parTransId="{BF9C597D-38FF-1C4A-B79F-99001FFC0E54}" sibTransId="{577D5617-98CA-414C-890A-CDCB0F55F990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01B6E6F0-57B8-8641-9F06-FE87D4FCEDE6}" srcId="{AEFDA71F-0163-4378-B9B1-248E0325FB12}" destId="{F741F310-0C2A-AC49-9F8B-958D6C3C3013}" srcOrd="5" destOrd="0" parTransId="{6C7DC5AF-A4CF-FF45-8BA3-EE3624FC6DBD}" sibTransId="{DD87CF58-2F05-2446-871C-5B2C3C1D6E3D}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  <dgm:cxn modelId="{12438DED-75C0-C645-A51B-442F42F501EF}" type="presParOf" srcId="{345221F8-DC80-E246-89C4-D245A01C5D1D}" destId="{00B6B470-D9E0-E445-A247-65FA2386C276}" srcOrd="8" destOrd="0" presId="urn:microsoft.com/office/officeart/2008/layout/LinedList"/>
    <dgm:cxn modelId="{4F3AE23F-A213-2E4D-AB8C-AE891A082675}" type="presParOf" srcId="{345221F8-DC80-E246-89C4-D245A01C5D1D}" destId="{10196758-CA41-EB45-BDE7-CA7AB4E37F06}" srcOrd="9" destOrd="0" presId="urn:microsoft.com/office/officeart/2008/layout/LinedList"/>
    <dgm:cxn modelId="{2DD4066A-86C7-5A41-8E30-E65A6EC1CA62}" type="presParOf" srcId="{10196758-CA41-EB45-BDE7-CA7AB4E37F06}" destId="{08CA33A9-126F-9F40-99CD-1CFDF66B3D09}" srcOrd="0" destOrd="0" presId="urn:microsoft.com/office/officeart/2008/layout/LinedList"/>
    <dgm:cxn modelId="{D1129F6D-2362-F343-B645-DFBC3B6A4E09}" type="presParOf" srcId="{10196758-CA41-EB45-BDE7-CA7AB4E37F06}" destId="{2F5BAB4E-F65B-CB46-95DB-64C6E9135342}" srcOrd="1" destOrd="0" presId="urn:microsoft.com/office/officeart/2008/layout/LinedList"/>
    <dgm:cxn modelId="{9ED4F145-652D-A74F-AD05-5F43EC10A08E}" type="presParOf" srcId="{345221F8-DC80-E246-89C4-D245A01C5D1D}" destId="{6B2A42F5-5D1B-2F49-8E8F-3ADCC9BA0345}" srcOrd="10" destOrd="0" presId="urn:microsoft.com/office/officeart/2008/layout/LinedList"/>
    <dgm:cxn modelId="{DB5F166B-05CB-D845-BE78-074D43B6BF48}" type="presParOf" srcId="{345221F8-DC80-E246-89C4-D245A01C5D1D}" destId="{F1E0C068-A971-CD48-96C4-F78E1DB0B549}" srcOrd="11" destOrd="0" presId="urn:microsoft.com/office/officeart/2008/layout/LinedList"/>
    <dgm:cxn modelId="{BAB0F13E-DF3E-8349-82F8-558DA819621B}" type="presParOf" srcId="{F1E0C068-A971-CD48-96C4-F78E1DB0B549}" destId="{79905D6B-F3A1-2B4A-B47E-85BA61D7FBD2}" srcOrd="0" destOrd="0" presId="urn:microsoft.com/office/officeart/2008/layout/LinedList"/>
    <dgm:cxn modelId="{BEDEDECC-6F3A-D347-9FA4-E2FA7F809295}" type="presParOf" srcId="{F1E0C068-A971-CD48-96C4-F78E1DB0B549}" destId="{9824E54B-A32E-404D-B9AB-95801B711E26}" srcOrd="1" destOrd="0" presId="urn:microsoft.com/office/officeart/2008/layout/LinedList"/>
    <dgm:cxn modelId="{BDBFCDD5-BB0D-D244-A327-E9535D2F3515}" type="presParOf" srcId="{345221F8-DC80-E246-89C4-D245A01C5D1D}" destId="{722AA345-D50A-5746-8C76-190479EAB99B}" srcOrd="12" destOrd="0" presId="urn:microsoft.com/office/officeart/2008/layout/LinedList"/>
    <dgm:cxn modelId="{B01AB1F3-28D9-1049-9929-0C2E19E87D87}" type="presParOf" srcId="{345221F8-DC80-E246-89C4-D245A01C5D1D}" destId="{01F47C11-F86A-6448-8F42-E8A0365B6337}" srcOrd="13" destOrd="0" presId="urn:microsoft.com/office/officeart/2008/layout/LinedList"/>
    <dgm:cxn modelId="{36003629-0FE6-C04C-B7EB-55237583B8AE}" type="presParOf" srcId="{01F47C11-F86A-6448-8F42-E8A0365B6337}" destId="{5EAA7372-CD24-9E4B-913D-EA32A3EB4CED}" srcOrd="0" destOrd="0" presId="urn:microsoft.com/office/officeart/2008/layout/LinedList"/>
    <dgm:cxn modelId="{22BC97FE-464C-E543-B43B-9EF4D13FC32E}" type="presParOf" srcId="{01F47C11-F86A-6448-8F42-E8A0365B6337}" destId="{325012BD-B450-F64A-AA0B-216AC85DF4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 err="1"/>
            <a:t>Perceptron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i="0" dirty="0"/>
            <a:t>Artificiais</a:t>
          </a:r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 err="1"/>
            <a:t>Convolucionais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Recorrentes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C54D71CF-7782-6343-9D7F-DBB07B710318}">
      <dgm:prSet/>
      <dgm:spPr/>
      <dgm:t>
        <a:bodyPr/>
        <a:lstStyle/>
        <a:p>
          <a:r>
            <a:rPr lang="pt-BR" dirty="0"/>
            <a:t>Auto </a:t>
          </a:r>
          <a:r>
            <a:rPr lang="pt-BR" dirty="0" err="1"/>
            <a:t>Enconders</a:t>
          </a:r>
          <a:endParaRPr lang="pt-BR" dirty="0"/>
        </a:p>
      </dgm:t>
    </dgm:pt>
    <dgm:pt modelId="{8E083D98-C7A5-4244-BD13-E7D9E8441E1F}" type="parTrans" cxnId="{0828E452-41FB-CE43-A0A4-295CD302DE60}">
      <dgm:prSet/>
      <dgm:spPr/>
      <dgm:t>
        <a:bodyPr/>
        <a:lstStyle/>
        <a:p>
          <a:endParaRPr lang="pt-BR"/>
        </a:p>
      </dgm:t>
    </dgm:pt>
    <dgm:pt modelId="{3B4671C8-20F5-7E47-A1A0-247C6744FA87}" type="sibTrans" cxnId="{0828E452-41FB-CE43-A0A4-295CD302DE60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5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5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5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5">
        <dgm:presLayoutVars>
          <dgm:bulletEnabled val="1"/>
        </dgm:presLayoutVars>
      </dgm:prSet>
      <dgm:spPr/>
    </dgm:pt>
    <dgm:pt modelId="{9AE95C6C-4BC6-BD48-8893-08AFE108A08B}" type="pres">
      <dgm:prSet presAssocID="{47714C5A-BA7B-AF48-814D-E815AF2F26FB}" presName="spacing" presStyleCnt="0"/>
      <dgm:spPr/>
    </dgm:pt>
    <dgm:pt modelId="{A3EE92D4-3471-BA41-927F-E39363AB0B23}" type="pres">
      <dgm:prSet presAssocID="{C54D71CF-7782-6343-9D7F-DBB07B710318}" presName="composite" presStyleCnt="0"/>
      <dgm:spPr/>
    </dgm:pt>
    <dgm:pt modelId="{C8CC5388-A1AE-DB42-AC72-88E37F156EC1}" type="pres">
      <dgm:prSet presAssocID="{C54D71CF-7782-6343-9D7F-DBB07B710318}" presName="imgShp" presStyleLbl="fgImgPlace1" presStyleIdx="4" presStyleCnt="5"/>
      <dgm:spPr/>
    </dgm:pt>
    <dgm:pt modelId="{004F6133-9F4B-6A46-A456-77E8F5EFCAA4}" type="pres">
      <dgm:prSet presAssocID="{C54D71CF-7782-6343-9D7F-DBB07B710318}" presName="txShp" presStyleLbl="node1" presStyleIdx="4" presStyleCnt="5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0828E452-41FB-CE43-A0A4-295CD302DE60}" srcId="{FB005101-21FF-F445-B03F-FF17FAB634D0}" destId="{C54D71CF-7782-6343-9D7F-DBB07B710318}" srcOrd="4" destOrd="0" parTransId="{8E083D98-C7A5-4244-BD13-E7D9E8441E1F}" sibTransId="{3B4671C8-20F5-7E47-A1A0-247C6744FA87}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192F74CA-6022-F348-931C-E41F420D2B83}" type="presOf" srcId="{C54D71CF-7782-6343-9D7F-DBB07B710318}" destId="{004F6133-9F4B-6A46-A456-77E8F5EFCAA4}" srcOrd="0" destOrd="0" presId="urn:microsoft.com/office/officeart/2005/8/layout/vList3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  <dgm:cxn modelId="{B0D083CD-B87E-DA4C-9955-A9317908DBCC}" type="presParOf" srcId="{8E384187-3ADB-8741-9762-EB30AB1C1FB9}" destId="{9AE95C6C-4BC6-BD48-8893-08AFE108A08B}" srcOrd="7" destOrd="0" presId="urn:microsoft.com/office/officeart/2005/8/layout/vList3"/>
    <dgm:cxn modelId="{B7AB5B15-2154-9345-A70D-0A04BA4A1980}" type="presParOf" srcId="{8E384187-3ADB-8741-9762-EB30AB1C1FB9}" destId="{A3EE92D4-3471-BA41-927F-E39363AB0B23}" srcOrd="8" destOrd="0" presId="urn:microsoft.com/office/officeart/2005/8/layout/vList3"/>
    <dgm:cxn modelId="{2B28F988-AE98-784A-922B-DD1AA27F4874}" type="presParOf" srcId="{A3EE92D4-3471-BA41-927F-E39363AB0B23}" destId="{C8CC5388-A1AE-DB42-AC72-88E37F156EC1}" srcOrd="0" destOrd="0" presId="urn:microsoft.com/office/officeart/2005/8/layout/vList3"/>
    <dgm:cxn modelId="{2B26AF35-B821-F344-9D1B-54F9240D7A3B}" type="presParOf" srcId="{A3EE92D4-3471-BA41-927F-E39363AB0B23}" destId="{004F6133-9F4B-6A46-A456-77E8F5EFCA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649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64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Objetivos</a:t>
          </a:r>
          <a:endParaRPr lang="en-US" sz="3600" kern="1200" dirty="0"/>
        </a:p>
      </dsp:txBody>
      <dsp:txXfrm>
        <a:off x="0" y="649"/>
        <a:ext cx="5889686" cy="759706"/>
      </dsp:txXfrm>
    </dsp:sp>
    <dsp:sp modelId="{5E381342-E66D-A44B-AD00-DEBBF1915954}">
      <dsp:nvSpPr>
        <dsp:cNvPr id="0" name=""/>
        <dsp:cNvSpPr/>
      </dsp:nvSpPr>
      <dsp:spPr>
        <a:xfrm>
          <a:off x="0" y="760355"/>
          <a:ext cx="5889686" cy="0"/>
        </a:xfrm>
        <a:prstGeom prst="line">
          <a:avLst/>
        </a:prstGeom>
        <a:solidFill>
          <a:schemeClr val="accent2">
            <a:hueOff val="-2111758"/>
            <a:satOff val="-5034"/>
            <a:lumOff val="-2320"/>
            <a:alphaOff val="0"/>
          </a:schemeClr>
        </a:solidFill>
        <a:ln w="15875" cap="flat" cmpd="sng" algn="ctr">
          <a:solidFill>
            <a:schemeClr val="accent2">
              <a:hueOff val="-2111758"/>
              <a:satOff val="-5034"/>
              <a:lumOff val="-23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76035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Machine Learning</a:t>
          </a:r>
        </a:p>
      </dsp:txBody>
      <dsp:txXfrm>
        <a:off x="0" y="760355"/>
        <a:ext cx="5889686" cy="759706"/>
      </dsp:txXfrm>
    </dsp:sp>
    <dsp:sp modelId="{47644EBB-5922-5342-8BF1-3984E943FD41}">
      <dsp:nvSpPr>
        <dsp:cNvPr id="0" name=""/>
        <dsp:cNvSpPr/>
      </dsp:nvSpPr>
      <dsp:spPr>
        <a:xfrm>
          <a:off x="0" y="1520061"/>
          <a:ext cx="5889686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1520061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Neurais</a:t>
          </a:r>
          <a:r>
            <a:rPr lang="en-US" sz="3600" kern="1200" dirty="0"/>
            <a:t> </a:t>
          </a:r>
          <a:r>
            <a:rPr lang="en-US" sz="3600" kern="1200" dirty="0" err="1"/>
            <a:t>Artificiais</a:t>
          </a:r>
          <a:endParaRPr lang="en-US" sz="3600" kern="1200" dirty="0"/>
        </a:p>
      </dsp:txBody>
      <dsp:txXfrm>
        <a:off x="0" y="1520061"/>
        <a:ext cx="5889686" cy="759706"/>
      </dsp:txXfrm>
    </dsp:sp>
    <dsp:sp modelId="{E70965C0-ECF5-0B44-86E4-C01CE3CFB304}">
      <dsp:nvSpPr>
        <dsp:cNvPr id="0" name=""/>
        <dsp:cNvSpPr/>
      </dsp:nvSpPr>
      <dsp:spPr>
        <a:xfrm>
          <a:off x="0" y="2279767"/>
          <a:ext cx="5889686" cy="0"/>
        </a:xfrm>
        <a:prstGeom prst="line">
          <a:avLst/>
        </a:prstGeom>
        <a:solidFill>
          <a:schemeClr val="accent2">
            <a:hueOff val="-6335275"/>
            <a:satOff val="-15101"/>
            <a:lumOff val="-6961"/>
            <a:alphaOff val="0"/>
          </a:schemeClr>
        </a:solidFill>
        <a:ln w="15875" cap="flat" cmpd="sng" algn="ctr">
          <a:solidFill>
            <a:schemeClr val="accent2">
              <a:hueOff val="-6335275"/>
              <a:satOff val="-15101"/>
              <a:lumOff val="-6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2279767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Recorrentes</a:t>
          </a:r>
          <a:endParaRPr lang="en-US" sz="3600" kern="1200" dirty="0"/>
        </a:p>
      </dsp:txBody>
      <dsp:txXfrm>
        <a:off x="0" y="2279767"/>
        <a:ext cx="5889686" cy="759706"/>
      </dsp:txXfrm>
    </dsp:sp>
    <dsp:sp modelId="{00B6B470-D9E0-E445-A247-65FA2386C276}">
      <dsp:nvSpPr>
        <dsp:cNvPr id="0" name=""/>
        <dsp:cNvSpPr/>
      </dsp:nvSpPr>
      <dsp:spPr>
        <a:xfrm>
          <a:off x="0" y="3039473"/>
          <a:ext cx="5889686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A33A9-126F-9F40-99CD-1CFDF66B3D09}">
      <dsp:nvSpPr>
        <dsp:cNvPr id="0" name=""/>
        <dsp:cNvSpPr/>
      </dsp:nvSpPr>
      <dsp:spPr>
        <a:xfrm>
          <a:off x="0" y="3039473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Convolucionais</a:t>
          </a:r>
          <a:endParaRPr lang="en-US" sz="3600" kern="1200" dirty="0"/>
        </a:p>
      </dsp:txBody>
      <dsp:txXfrm>
        <a:off x="0" y="3039473"/>
        <a:ext cx="5889686" cy="759706"/>
      </dsp:txXfrm>
    </dsp:sp>
    <dsp:sp modelId="{6B2A42F5-5D1B-2F49-8E8F-3ADCC9BA0345}">
      <dsp:nvSpPr>
        <dsp:cNvPr id="0" name=""/>
        <dsp:cNvSpPr/>
      </dsp:nvSpPr>
      <dsp:spPr>
        <a:xfrm>
          <a:off x="0" y="3799179"/>
          <a:ext cx="5889686" cy="0"/>
        </a:xfrm>
        <a:prstGeom prst="line">
          <a:avLst/>
        </a:prstGeom>
        <a:solidFill>
          <a:schemeClr val="accent2">
            <a:hueOff val="-10558792"/>
            <a:satOff val="-25169"/>
            <a:lumOff val="-11602"/>
            <a:alphaOff val="0"/>
          </a:schemeClr>
        </a:solidFill>
        <a:ln w="15875" cap="flat" cmpd="sng" algn="ctr">
          <a:solidFill>
            <a:schemeClr val="accent2">
              <a:hueOff val="-10558792"/>
              <a:satOff val="-25169"/>
              <a:lumOff val="-116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05D6B-F3A1-2B4A-B47E-85BA61D7FBD2}">
      <dsp:nvSpPr>
        <dsp:cNvPr id="0" name=""/>
        <dsp:cNvSpPr/>
      </dsp:nvSpPr>
      <dsp:spPr>
        <a:xfrm>
          <a:off x="0" y="379917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Adversárias</a:t>
          </a:r>
          <a:endParaRPr lang="en-US" sz="3600" kern="1200" dirty="0"/>
        </a:p>
      </dsp:txBody>
      <dsp:txXfrm>
        <a:off x="0" y="3799179"/>
        <a:ext cx="5889686" cy="759706"/>
      </dsp:txXfrm>
    </dsp:sp>
    <dsp:sp modelId="{722AA345-D50A-5746-8C76-190479EAB99B}">
      <dsp:nvSpPr>
        <dsp:cNvPr id="0" name=""/>
        <dsp:cNvSpPr/>
      </dsp:nvSpPr>
      <dsp:spPr>
        <a:xfrm>
          <a:off x="0" y="4558885"/>
          <a:ext cx="5889686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A7372-CD24-9E4B-913D-EA32A3EB4CED}">
      <dsp:nvSpPr>
        <dsp:cNvPr id="0" name=""/>
        <dsp:cNvSpPr/>
      </dsp:nvSpPr>
      <dsp:spPr>
        <a:xfrm>
          <a:off x="0" y="455888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Autoencoders</a:t>
          </a:r>
        </a:p>
      </dsp:txBody>
      <dsp:txXfrm>
        <a:off x="0" y="4558885"/>
        <a:ext cx="5889686" cy="759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Classificação</a:t>
          </a:r>
          <a:endParaRPr lang="pt-BR" sz="31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Regressão</a:t>
          </a:r>
          <a:endParaRPr lang="pt-BR" sz="31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Agrupamentos (</a:t>
          </a:r>
          <a:r>
            <a:rPr lang="pt-BR" sz="3100" b="1" kern="1200" dirty="0" err="1"/>
            <a:t>Clustering</a:t>
          </a:r>
          <a:r>
            <a:rPr lang="pt-BR" sz="3100" b="1" kern="1200" dirty="0"/>
            <a:t>)</a:t>
          </a:r>
          <a:endParaRPr lang="pt-BR" sz="31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Sistema de Recomendação</a:t>
          </a:r>
          <a:endParaRPr lang="pt-BR" sz="31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12065" y="112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Perceptron</a:t>
          </a:r>
          <a:endParaRPr lang="pt-BR" sz="2600" kern="1200" dirty="0"/>
        </a:p>
      </dsp:txBody>
      <dsp:txXfrm rot="10800000">
        <a:off x="1749254" y="1126"/>
        <a:ext cx="5718290" cy="548757"/>
      </dsp:txXfrm>
    </dsp:sp>
    <dsp:sp modelId="{0D350D1D-4122-FB4B-9EC0-5906B5941264}">
      <dsp:nvSpPr>
        <dsp:cNvPr id="0" name=""/>
        <dsp:cNvSpPr/>
      </dsp:nvSpPr>
      <dsp:spPr>
        <a:xfrm>
          <a:off x="1337686" y="1126"/>
          <a:ext cx="548757" cy="5487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12065" y="706789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i="0" kern="1200" dirty="0"/>
            <a:t>Artificiais</a:t>
          </a:r>
        </a:p>
      </dsp:txBody>
      <dsp:txXfrm rot="10800000">
        <a:off x="1749254" y="706789"/>
        <a:ext cx="5718290" cy="548757"/>
      </dsp:txXfrm>
    </dsp:sp>
    <dsp:sp modelId="{23E10941-608B-A14E-B87D-7DF5F240516B}">
      <dsp:nvSpPr>
        <dsp:cNvPr id="0" name=""/>
        <dsp:cNvSpPr/>
      </dsp:nvSpPr>
      <dsp:spPr>
        <a:xfrm>
          <a:off x="1337686" y="706789"/>
          <a:ext cx="548757" cy="5487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12065" y="1412451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Convolucionais</a:t>
          </a:r>
          <a:endParaRPr lang="pt-BR" sz="2600" kern="1200" dirty="0"/>
        </a:p>
      </dsp:txBody>
      <dsp:txXfrm rot="10800000">
        <a:off x="1749254" y="1412451"/>
        <a:ext cx="5718290" cy="548757"/>
      </dsp:txXfrm>
    </dsp:sp>
    <dsp:sp modelId="{172AF43E-FBB5-7743-B2C9-5BF868C250E5}">
      <dsp:nvSpPr>
        <dsp:cNvPr id="0" name=""/>
        <dsp:cNvSpPr/>
      </dsp:nvSpPr>
      <dsp:spPr>
        <a:xfrm>
          <a:off x="1337686" y="1412451"/>
          <a:ext cx="548757" cy="5487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12065" y="2118114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/>
            <a:t>Recorrentes</a:t>
          </a:r>
          <a:endParaRPr lang="pt-BR" sz="2600" kern="1200" dirty="0"/>
        </a:p>
      </dsp:txBody>
      <dsp:txXfrm rot="10800000">
        <a:off x="1749254" y="2118114"/>
        <a:ext cx="5718290" cy="548757"/>
      </dsp:txXfrm>
    </dsp:sp>
    <dsp:sp modelId="{7057EF5F-BA3D-6748-9642-59F50C45DE05}">
      <dsp:nvSpPr>
        <dsp:cNvPr id="0" name=""/>
        <dsp:cNvSpPr/>
      </dsp:nvSpPr>
      <dsp:spPr>
        <a:xfrm>
          <a:off x="1337686" y="2118114"/>
          <a:ext cx="548757" cy="54875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F6133-9F4B-6A46-A456-77E8F5EFCAA4}">
      <dsp:nvSpPr>
        <dsp:cNvPr id="0" name=""/>
        <dsp:cNvSpPr/>
      </dsp:nvSpPr>
      <dsp:spPr>
        <a:xfrm rot="10800000">
          <a:off x="1612065" y="282377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Auto </a:t>
          </a:r>
          <a:r>
            <a:rPr lang="pt-BR" sz="2600" kern="1200" dirty="0" err="1"/>
            <a:t>Enconders</a:t>
          </a:r>
          <a:endParaRPr lang="pt-BR" sz="2600" kern="1200" dirty="0"/>
        </a:p>
      </dsp:txBody>
      <dsp:txXfrm rot="10800000">
        <a:off x="1749254" y="2823776"/>
        <a:ext cx="5718290" cy="548757"/>
      </dsp:txXfrm>
    </dsp:sp>
    <dsp:sp modelId="{C8CC5388-A1AE-DB42-AC72-88E37F156EC1}">
      <dsp:nvSpPr>
        <dsp:cNvPr id="0" name=""/>
        <dsp:cNvSpPr/>
      </dsp:nvSpPr>
      <dsp:spPr>
        <a:xfrm>
          <a:off x="1337686" y="2823776"/>
          <a:ext cx="548757" cy="548757"/>
        </a:xfrm>
        <a:prstGeom prst="ellipse">
          <a:avLst/>
        </a:prstGeom>
        <a:solidFill>
          <a:schemeClr val="accent2">
            <a:tint val="50000"/>
            <a:alpha val="90000"/>
            <a:hueOff val="67843"/>
            <a:satOff val="-1620"/>
            <a:lumOff val="6664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0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9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52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4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testin1/coding_the_future_dio_redes_neurais.git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Cg05Y7tNE2Xun6zdL0ImamH-YDiwYyEY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H_JV-gMQy84wXIUcO6x-QTREiL89PctC?usp=shari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colab.research.google.com/drive/1kOooFFPkhIe3xep1R1rV9lE5vASGTI8s?usp=sharing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LY7x2Ihqjm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colab.research.google.com/drive/1gAS0oLq0XdqgoIPFT4tXtpBRRwHue9Ra?usp=sharing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colab.research.google.com/drive/14M3B0koKMEkMeb8rxyeWW65_8Sg6JES9?usp=sharing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dAxf8-0_WcliHaRyDDz3gm-_8byACOBc?usp=sharing" TargetMode="External"/><Relationship Id="rId5" Type="http://schemas.openxmlformats.org/officeDocument/2006/relationships/hyperlink" Target="https://www.kaggle.com/c/predict-movie-ratings/overview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2193166" y="2590984"/>
            <a:ext cx="8140655" cy="360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Redes </a:t>
            </a:r>
            <a:r>
              <a:rPr lang="en-US" sz="8000" dirty="0" err="1">
                <a:latin typeface="+mj-lt"/>
                <a:ea typeface="+mj-ea"/>
                <a:cs typeface="+mj-cs"/>
              </a:rPr>
              <a:t>Neurais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dirty="0">
                <a:latin typeface="+mj-lt"/>
                <a:ea typeface="+mj-ea"/>
                <a:cs typeface="+mj-cs"/>
              </a:rPr>
              <a:t>Do simples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ao</a:t>
            </a:r>
            <a:r>
              <a:rPr lang="en-US" sz="1900" dirty="0">
                <a:latin typeface="+mj-lt"/>
                <a:ea typeface="+mj-ea"/>
                <a:cs typeface="+mj-cs"/>
              </a:rPr>
              <a:t>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avançado</a:t>
            </a:r>
            <a:endParaRPr lang="en-US" sz="19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701447" y="2265349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Prática</a:t>
            </a:r>
          </a:p>
        </p:txBody>
      </p:sp>
      <p:sp>
        <p:nvSpPr>
          <p:cNvPr id="2" name="Retângulo Arredondado 1">
            <a:hlinkClick r:id="rId2" invalidUrl="vscode:///"/>
            <a:extLst>
              <a:ext uri="{FF2B5EF4-FFF2-40B4-BE49-F238E27FC236}">
                <a16:creationId xmlns:a16="http://schemas.microsoft.com/office/drawing/2014/main" id="{EA799BC9-1883-92BD-C72A-B562B27CC9A8}"/>
              </a:ext>
            </a:extLst>
          </p:cNvPr>
          <p:cNvSpPr/>
          <p:nvPr/>
        </p:nvSpPr>
        <p:spPr>
          <a:xfrm>
            <a:off x="3354068" y="3060427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60351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Quando usar?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Depende do tipo de problema que você está enfrentando.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Volume de dados disponíveis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Complexidade do relacionamento entre as variáveis e da </a:t>
            </a:r>
            <a:r>
              <a:rPr lang="pt-BR" dirty="0" err="1"/>
              <a:t>interpretabilidade</a:t>
            </a:r>
            <a:r>
              <a:rPr lang="pt-BR" dirty="0"/>
              <a:t> do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o problema é linear ou não-linear</a:t>
            </a:r>
          </a:p>
        </p:txBody>
      </p:sp>
    </p:spTree>
    <p:extLst>
      <p:ext uri="{BB962C8B-B14F-4D97-AF65-F5344CB8AC3E}">
        <p14:creationId xmlns:p14="http://schemas.microsoft.com/office/powerpoint/2010/main" val="35746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ção linear: o que é, fórmula, exemplos, exercícios">
            <a:extLst>
              <a:ext uri="{FF2B5EF4-FFF2-40B4-BE49-F238E27FC236}">
                <a16:creationId xmlns:a16="http://schemas.microsoft.com/office/drawing/2014/main" id="{B2D432AD-D151-DC35-2AA4-3BDF73B0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78" y="1489907"/>
            <a:ext cx="7620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linear</a:t>
            </a:r>
          </a:p>
        </p:txBody>
      </p:sp>
    </p:spTree>
    <p:extLst>
      <p:ext uri="{BB962C8B-B14F-4D97-AF65-F5344CB8AC3E}">
        <p14:creationId xmlns:p14="http://schemas.microsoft.com/office/powerpoint/2010/main" val="315814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/>
              <a:t>Ibm</a:t>
            </a:r>
            <a:r>
              <a:rPr lang="pt-BR" sz="1800" dirty="0"/>
              <a:t> 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não - linear</a:t>
            </a:r>
          </a:p>
        </p:txBody>
      </p:sp>
      <p:pic>
        <p:nvPicPr>
          <p:cNvPr id="3074" name="Picture 2" descr="Equações Não-Lineares">
            <a:extLst>
              <a:ext uri="{FF2B5EF4-FFF2-40B4-BE49-F238E27FC236}">
                <a16:creationId xmlns:a16="http://schemas.microsoft.com/office/drawing/2014/main" id="{13BBEC7F-4EE0-53CA-602F-77946B3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16" y="1534196"/>
            <a:ext cx="6545080" cy="49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3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Tipos de Redes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847398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0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ceptron: Concept, function, and applications">
            <a:extLst>
              <a:ext uri="{FF2B5EF4-FFF2-40B4-BE49-F238E27FC236}">
                <a16:creationId xmlns:a16="http://schemas.microsoft.com/office/drawing/2014/main" id="{D4D19402-C645-3615-8A96-213E7F63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61" y="1445795"/>
            <a:ext cx="8873655" cy="48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6077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719416" y="4559456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4100" dirty="0">
                <a:latin typeface="+mj-lt"/>
                <a:ea typeface="+mj-ea"/>
                <a:cs typeface="+mj-cs"/>
              </a:rPr>
              <a:t> de um Deep Learning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ntendendo o funcionamento de uma Rede Neural Artificial | by Murillo  Grübler | aibrasil | Medium">
            <a:extLst>
              <a:ext uri="{FF2B5EF4-FFF2-40B4-BE49-F238E27FC236}">
                <a16:creationId xmlns:a16="http://schemas.microsoft.com/office/drawing/2014/main" id="{0A41ECD2-793B-D333-41C3-5EFD3BF36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20154" b="1"/>
          <a:stretch/>
        </p:blipFill>
        <p:spPr bwMode="auto">
          <a:xfrm>
            <a:off x="1005401" y="-1"/>
            <a:ext cx="10380133" cy="4030679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6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655922" y="5442980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124748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85302" y="2765234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67200" y="2261212"/>
            <a:ext cx="3260993" cy="2335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60107" y="2679852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49128" y="3428999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24661" y="3398701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D3BBDD-6788-5150-B6EB-EB7DBA183DE0}"/>
              </a:ext>
            </a:extLst>
          </p:cNvPr>
          <p:cNvSpPr txBox="1"/>
          <p:nvPr/>
        </p:nvSpPr>
        <p:spPr>
          <a:xfrm>
            <a:off x="1490032" y="3166359"/>
            <a:ext cx="1418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Imagem</a:t>
            </a:r>
          </a:p>
          <a:p>
            <a:r>
              <a:rPr lang="pt-BR" sz="2400" dirty="0"/>
              <a:t>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386789" y="3242755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9072390" y="3398701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57710" y="170433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80776" y="175044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43875" y="160136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07355" y="226513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08429" y="232021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281857" y="221818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8753460" y="2320218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Cachorro</a:t>
            </a:r>
          </a:p>
        </p:txBody>
      </p:sp>
      <p:pic>
        <p:nvPicPr>
          <p:cNvPr id="3" name="Imagem 2" descr="Cachorro deitado na grama&#10;&#10;Descrição gerada automaticamente">
            <a:extLst>
              <a:ext uri="{FF2B5EF4-FFF2-40B4-BE49-F238E27FC236}">
                <a16:creationId xmlns:a16="http://schemas.microsoft.com/office/drawing/2014/main" id="{0AF1B73D-2707-7DB6-CB39-D5CCD6B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76" y="1845875"/>
            <a:ext cx="1455209" cy="144995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88DC2C3-DBD2-E8D1-6FF7-CED210798498}"/>
              </a:ext>
            </a:extLst>
          </p:cNvPr>
          <p:cNvSpPr/>
          <p:nvPr/>
        </p:nvSpPr>
        <p:spPr>
          <a:xfrm>
            <a:off x="1257710" y="390312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5AD978-73B2-D2ED-21C1-A343731B6165}"/>
              </a:ext>
            </a:extLst>
          </p:cNvPr>
          <p:cNvSpPr/>
          <p:nvPr/>
        </p:nvSpPr>
        <p:spPr>
          <a:xfrm>
            <a:off x="4280776" y="394923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916942-7EA6-103A-E2D5-635E00B51D2F}"/>
              </a:ext>
            </a:extLst>
          </p:cNvPr>
          <p:cNvSpPr/>
          <p:nvPr/>
        </p:nvSpPr>
        <p:spPr>
          <a:xfrm>
            <a:off x="8543875" y="380015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CD1BA893-A1AD-A85F-AF77-D0797FEA5F98}"/>
              </a:ext>
            </a:extLst>
          </p:cNvPr>
          <p:cNvSpPr/>
          <p:nvPr/>
        </p:nvSpPr>
        <p:spPr>
          <a:xfrm>
            <a:off x="3307355" y="446392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780AE563-4002-9A27-BF87-886174F66962}"/>
              </a:ext>
            </a:extLst>
          </p:cNvPr>
          <p:cNvSpPr/>
          <p:nvPr/>
        </p:nvSpPr>
        <p:spPr>
          <a:xfrm>
            <a:off x="7708429" y="451900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8501E58-44EE-5AA4-B150-2F332812069A}"/>
              </a:ext>
            </a:extLst>
          </p:cNvPr>
          <p:cNvSpPr txBox="1"/>
          <p:nvPr/>
        </p:nvSpPr>
        <p:spPr>
          <a:xfrm>
            <a:off x="5281857" y="441697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233100-C7CC-FC04-FE65-E596AC2833E5}"/>
              </a:ext>
            </a:extLst>
          </p:cNvPr>
          <p:cNvSpPr txBox="1"/>
          <p:nvPr/>
        </p:nvSpPr>
        <p:spPr>
          <a:xfrm>
            <a:off x="8769691" y="4538810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Tartaruga</a:t>
            </a:r>
          </a:p>
        </p:txBody>
      </p:sp>
      <p:pic>
        <p:nvPicPr>
          <p:cNvPr id="22" name="Imagem 21" descr="Tartaruga em chão de terra&#10;&#10;Descrição gerada automaticamente">
            <a:extLst>
              <a:ext uri="{FF2B5EF4-FFF2-40B4-BE49-F238E27FC236}">
                <a16:creationId xmlns:a16="http://schemas.microsoft.com/office/drawing/2014/main" id="{CB61BA2E-6955-2777-6773-FF1E0BCA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38" y="4093828"/>
            <a:ext cx="1437483" cy="1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volution | NVIDIA Developer">
            <a:extLst>
              <a:ext uri="{FF2B5EF4-FFF2-40B4-BE49-F238E27FC236}">
                <a16:creationId xmlns:a16="http://schemas.microsoft.com/office/drawing/2014/main" id="{D7D39636-5072-7A49-AE8D-ACE69E02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4" y="2005475"/>
            <a:ext cx="9364271" cy="3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264350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3231-1C4D-4AB4-AB8B-D39CCC39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82619F-6BBD-4913-A4EA-27A2A01F2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2623C-82B3-4C43-98E0-31A4ACA2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8FAB9D-1EE6-43AC-B8F1-6569A0B8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962323-B671-484D-B5A3-CD4754337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1DEBE4-9960-46D9-8D96-FBDE9172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4444" y="808056"/>
            <a:ext cx="3974905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Max Pooling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7D5B1-A6D2-7A45-90FC-A2A8744693A6}"/>
              </a:ext>
            </a:extLst>
          </p:cNvPr>
          <p:cNvSpPr txBox="1"/>
          <p:nvPr/>
        </p:nvSpPr>
        <p:spPr>
          <a:xfrm>
            <a:off x="1969803" y="2052116"/>
            <a:ext cx="396680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Destaca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pic>
        <p:nvPicPr>
          <p:cNvPr id="7" name="Imagem 6" descr="Tomate em cima&#10;&#10;Descrição gerada automaticamente">
            <a:extLst>
              <a:ext uri="{FF2B5EF4-FFF2-40B4-BE49-F238E27FC236}">
                <a16:creationId xmlns:a16="http://schemas.microsoft.com/office/drawing/2014/main" id="{3B8DE485-D74E-D8D6-37EE-3D317E512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78" r="-4" b="8501"/>
          <a:stretch/>
        </p:blipFill>
        <p:spPr>
          <a:xfrm>
            <a:off x="6747481" y="2"/>
            <a:ext cx="4636987" cy="3422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 descr="Frutas e vegetais&#10;&#10;Descrição gerada automaticamente">
            <a:extLst>
              <a:ext uri="{FF2B5EF4-FFF2-40B4-BE49-F238E27FC236}">
                <a16:creationId xmlns:a16="http://schemas.microsoft.com/office/drawing/2014/main" id="{5B052EDB-B05F-6FDD-7AA3-2B34304717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" r="4" b="4"/>
          <a:stretch/>
        </p:blipFill>
        <p:spPr>
          <a:xfrm>
            <a:off x="6747933" y="3425633"/>
            <a:ext cx="463698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5CA78E-387F-4DB6-8894-AA38E5EAF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Recorrentes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9437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590688" y="60931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cérebro</a:t>
            </a:r>
          </a:p>
        </p:txBody>
      </p:sp>
      <p:pic>
        <p:nvPicPr>
          <p:cNvPr id="1026" name="Picture 2" descr="Cérebro: função, desenvolvimento, divisão - Brasil Escola">
            <a:extLst>
              <a:ext uri="{FF2B5EF4-FFF2-40B4-BE49-F238E27FC236}">
                <a16:creationId xmlns:a16="http://schemas.microsoft.com/office/drawing/2014/main" id="{A18CFAEB-E27C-865B-95BA-A7A0098E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86" y="1400593"/>
            <a:ext cx="7064828" cy="468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5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5AE07-AB31-8791-7484-A59D4790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43" y="616997"/>
            <a:ext cx="5170714" cy="22568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9EA567-F79E-ECCA-FCED-1D65609F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43" y="4200676"/>
            <a:ext cx="5279582" cy="2256831"/>
          </a:xfrm>
          <a:prstGeom prst="rect">
            <a:avLst/>
          </a:prstGeom>
        </p:spPr>
      </p:pic>
      <p:sp>
        <p:nvSpPr>
          <p:cNvPr id="6" name="Seta para Baixo 5">
            <a:extLst>
              <a:ext uri="{FF2B5EF4-FFF2-40B4-BE49-F238E27FC236}">
                <a16:creationId xmlns:a16="http://schemas.microsoft.com/office/drawing/2014/main" id="{1EF27B6C-46C5-6E46-3EA1-79D8EC717043}"/>
              </a:ext>
            </a:extLst>
          </p:cNvPr>
          <p:cNvSpPr/>
          <p:nvPr/>
        </p:nvSpPr>
        <p:spPr>
          <a:xfrm>
            <a:off x="5325835" y="3167744"/>
            <a:ext cx="930729" cy="767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99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7D118B-96BF-C528-E379-5B64406E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36" y="1006022"/>
            <a:ext cx="2400300" cy="4356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6FF0E-FE7C-4325-3F53-40451CBF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07" y="1006022"/>
            <a:ext cx="2400300" cy="4356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1BFD89-E9E6-5295-A680-322A056E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22" y="1006022"/>
            <a:ext cx="2400300" cy="43561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6CDEC1B-67AA-768F-CB93-068C56DB9B06}"/>
              </a:ext>
            </a:extLst>
          </p:cNvPr>
          <p:cNvCxnSpPr/>
          <p:nvPr/>
        </p:nvCxnSpPr>
        <p:spPr>
          <a:xfrm>
            <a:off x="2596243" y="6008914"/>
            <a:ext cx="7625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19FDAA-45CE-728B-80BF-80E6EEE2191E}"/>
              </a:ext>
            </a:extLst>
          </p:cNvPr>
          <p:cNvSpPr txBox="1"/>
          <p:nvPr/>
        </p:nvSpPr>
        <p:spPr>
          <a:xfrm>
            <a:off x="8889357" y="6008914"/>
            <a:ext cx="3820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17699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Relacionamentos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para muitos (ordenação no sentido de tempo, usado para dar sentidos a legendas de fotos).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um (muitas informações para produzir um único resultado, usado em análise de sentimentos)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muitos  (contextos, exemplo prático é legendas de filmes)</a:t>
            </a:r>
          </a:p>
        </p:txBody>
      </p:sp>
    </p:spTree>
    <p:extLst>
      <p:ext uri="{BB962C8B-B14F-4D97-AF65-F5344CB8AC3E}">
        <p14:creationId xmlns:p14="http://schemas.microsoft.com/office/powerpoint/2010/main" val="77439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Curiosidades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9AAF06-F72D-7F80-190D-32B3E7F5564F}"/>
              </a:ext>
            </a:extLst>
          </p:cNvPr>
          <p:cNvSpPr txBox="1"/>
          <p:nvPr/>
        </p:nvSpPr>
        <p:spPr>
          <a:xfrm>
            <a:off x="4992461" y="503368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Assista aqui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A7BA2-7209-AD89-BFB5-4B08871F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4" y="2519238"/>
            <a:ext cx="7772400" cy="19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Vanishing</a:t>
            </a:r>
            <a:r>
              <a:rPr lang="pt-BR" dirty="0"/>
              <a:t> </a:t>
            </a:r>
            <a:r>
              <a:rPr lang="pt-BR" dirty="0" err="1"/>
              <a:t>Gradient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 Short-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Vanishing</a:t>
            </a:r>
            <a:r>
              <a:rPr lang="pt-BR" sz="3200" dirty="0"/>
              <a:t> </a:t>
            </a:r>
            <a:r>
              <a:rPr lang="pt-BR" sz="3200" dirty="0" err="1"/>
              <a:t>Gradient</a:t>
            </a: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B32618-1A00-4472-AABA-98A5BC01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71" y="2184896"/>
            <a:ext cx="7772400" cy="33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6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LSTM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2FC33D-3222-8214-6A63-2630143F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67" y="1913340"/>
            <a:ext cx="6210861" cy="40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Redes Neurais Recorrentes">
            <a:extLst>
              <a:ext uri="{FF2B5EF4-FFF2-40B4-BE49-F238E27FC236}">
                <a16:creationId xmlns:a16="http://schemas.microsoft.com/office/drawing/2014/main" id="{08074E95-EA4E-009F-1A8D-C5FA289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90" y="1640562"/>
            <a:ext cx="10333789" cy="32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Auto Encoders</a:t>
            </a:r>
          </a:p>
        </p:txBody>
      </p:sp>
    </p:spTree>
    <p:extLst>
      <p:ext uri="{BB962C8B-B14F-4D97-AF65-F5344CB8AC3E}">
        <p14:creationId xmlns:p14="http://schemas.microsoft.com/office/powerpoint/2010/main" val="1535458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71306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tipo de RNA usado para Não-Supervisionado.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objetivo do </a:t>
            </a:r>
            <a:r>
              <a:rPr lang="pt-BR" dirty="0" err="1"/>
              <a:t>Encoder</a:t>
            </a:r>
            <a:r>
              <a:rPr lang="pt-BR" dirty="0"/>
              <a:t> é comprimir os dados de entrada (imagem, som, texto)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segunda camada é o CODE que representa essa versão comprimida dos dados de entrada.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objetivo do DECODER é decodificar esse CODE (o dado comprimido) na tentativa de refazer o código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7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3558CFE-E3BF-0FEA-BE7F-63A190C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80" y="2201524"/>
            <a:ext cx="8593840" cy="33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1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F12C7E-C035-2FFA-1837-0794034B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5" y="1913340"/>
            <a:ext cx="9239603" cy="46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77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6146" name="Picture 2" descr="Redes neurais autoencoders – Feed Forward – hacking analytics">
            <a:extLst>
              <a:ext uri="{FF2B5EF4-FFF2-40B4-BE49-F238E27FC236}">
                <a16:creationId xmlns:a16="http://schemas.microsoft.com/office/drawing/2014/main" id="{2D377E8E-A467-9C79-0FEE-2F708FF6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1" y="2089150"/>
            <a:ext cx="10378001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1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Bônus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3824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864017" y="174494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Kaggle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tângulo Arredondado 1">
            <a:hlinkClick r:id="rId6" invalidUrl="vscode:///"/>
            <a:extLst>
              <a:ext uri="{FF2B5EF4-FFF2-40B4-BE49-F238E27FC236}">
                <a16:creationId xmlns:a16="http://schemas.microsoft.com/office/drawing/2014/main" id="{3C466DAE-44BD-4CB9-28EA-9047C673BABA}"/>
              </a:ext>
            </a:extLst>
          </p:cNvPr>
          <p:cNvSpPr/>
          <p:nvPr/>
        </p:nvSpPr>
        <p:spPr>
          <a:xfrm>
            <a:off x="3864017" y="422703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57811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Recorrentes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</a:t>
            </a:r>
            <a:r>
              <a:rPr lang="pt-BR" dirty="0" err="1"/>
              <a:t>Autoencoders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Adversárias</a:t>
            </a:r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Recursos humanos (Entrevistas, traduções, seminários)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14253</TotalTime>
  <Words>515</Words>
  <Application>Microsoft Macintosh PowerPoint</Application>
  <PresentationFormat>Widescreen</PresentationFormat>
  <Paragraphs>151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</vt:lpstr>
      <vt:lpstr>MS Shell Dlg 2</vt:lpstr>
      <vt:lpstr>Wingdings</vt:lpstr>
      <vt:lpstr>Wingdings 3</vt:lpstr>
      <vt:lpstr>Madison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Batestin</cp:lastModifiedBy>
  <cp:revision>24</cp:revision>
  <dcterms:created xsi:type="dcterms:W3CDTF">2024-03-23T13:38:28Z</dcterms:created>
  <dcterms:modified xsi:type="dcterms:W3CDTF">2024-05-20T22:21:51Z</dcterms:modified>
</cp:coreProperties>
</file>